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9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7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1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7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9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28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1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1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8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3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9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8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8BDE2-0AE8-48C5-89B1-E6BD5BCBFB93}" type="datetimeFigureOut">
              <a:rPr lang="en-US" smtClean="0"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66063" y="5584825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6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6200" y="5410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1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1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1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20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21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4443413" y="48006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22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52724">
            <a:off x="6096000" y="3886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2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2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25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27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28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2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1" name="Picture 30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2" name="Picture 31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3" name="Picture 32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4" name="Picture 33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5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6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7" name="Picture 3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8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9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0" name="Picture 3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1" name="Picture 4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2" name="Picture 4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386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3" name="Picture 42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4" name="Picture 43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5" name="Picture 4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6" name="Picture 4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7" name="Picture 4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8" name="Picture 4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4724400" y="4953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9" name="Picture 48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0" name="Picture 4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1" name="Picture 50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2" name="Picture 5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3" name="Picture 52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4" name="Picture 5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2200" y="4953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5" name="Picture 5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6" name="Picture 5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7" name="Picture 57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8" name="Picture 58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9" name="Picture 5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0" name="Picture 6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1" name="Group 61"/>
          <p:cNvGrpSpPr>
            <a:grpSpLocks/>
          </p:cNvGrpSpPr>
          <p:nvPr/>
        </p:nvGrpSpPr>
        <p:grpSpPr bwMode="auto">
          <a:xfrm>
            <a:off x="4800600" y="4648200"/>
            <a:ext cx="1905000" cy="2209800"/>
            <a:chOff x="-216" y="3820"/>
            <a:chExt cx="648" cy="281"/>
          </a:xfrm>
        </p:grpSpPr>
        <p:pic>
          <p:nvPicPr>
            <p:cNvPr id="3169" name="Picture 6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0" name="Picture 6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1" name="Picture 64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32" name="Picture 6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3" name="Picture 6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4" name="Picture 6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5" name="Picture 6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6" name="Picture 6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7" name="Group 70"/>
          <p:cNvGrpSpPr>
            <a:grpSpLocks/>
          </p:cNvGrpSpPr>
          <p:nvPr/>
        </p:nvGrpSpPr>
        <p:grpSpPr bwMode="auto">
          <a:xfrm>
            <a:off x="3505200" y="4648200"/>
            <a:ext cx="1905000" cy="2209800"/>
            <a:chOff x="-216" y="3820"/>
            <a:chExt cx="648" cy="281"/>
          </a:xfrm>
        </p:grpSpPr>
        <p:pic>
          <p:nvPicPr>
            <p:cNvPr id="3166" name="Picture 71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67" name="Picture 7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68" name="Picture 7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38" name="Picture 7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9" name="Picture 75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0" name="Picture 76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1" name="Picture 7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2" name="Picture 7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3" name="Picture 7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4" name="Picture 8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5" name="Picture 8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6" name="Picture 82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7" name="Picture 8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8" name="Picture 8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9" name="Picture 8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0" name="Picture 86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1" name="Picture 87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2" name="Picture 8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3" name="Picture 8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4" name="Picture 9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5" name="Picture 9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6" name="Picture 92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7" name="Picture 9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8" name="Picture 9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9" name="Picture 9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0" name="Picture 96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1" name="Picture 9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2" name="Picture 9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3" name="Picture 99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64" name="WordArt 101"/>
          <p:cNvSpPr>
            <a:spLocks noChangeArrowheads="1" noChangeShapeType="1" noTextEdit="1"/>
          </p:cNvSpPr>
          <p:nvPr/>
        </p:nvSpPr>
        <p:spPr bwMode="auto">
          <a:xfrm>
            <a:off x="381000" y="2362200"/>
            <a:ext cx="8362950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 mừng quý thầy cô </a:t>
            </a:r>
          </a:p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về thăm lớp</a:t>
            </a:r>
            <a:endParaRPr lang="en-US" sz="4000" kern="1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165" name="Text Box 102"/>
          <p:cNvSpPr txBox="1">
            <a:spLocks noChangeArrowheads="1"/>
          </p:cNvSpPr>
          <p:nvPr/>
        </p:nvSpPr>
        <p:spPr bwMode="auto">
          <a:xfrm>
            <a:off x="1981200" y="3048000"/>
            <a:ext cx="4854575" cy="584775"/>
          </a:xfrm>
          <a:prstGeom prst="rect">
            <a:avLst/>
          </a:prstGeom>
          <a:solidFill>
            <a:srgbClr val="FFFF66"/>
          </a:solidFill>
          <a:ln w="952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800000"/>
                </a:solidFill>
                <a:latin typeface="Times New Roman" pitchFamily="18" charset="0"/>
              </a:rPr>
              <a:t>PHÂN MÔN</a:t>
            </a:r>
            <a:r>
              <a:rPr lang="en-US" sz="3200" b="1" dirty="0">
                <a:solidFill>
                  <a:srgbClr val="800000"/>
                </a:solidFill>
                <a:latin typeface="Times New Roman" pitchFamily="18" charset="0"/>
              </a:rPr>
              <a:t>:</a:t>
            </a:r>
            <a:r>
              <a:rPr lang="en-US" b="1" dirty="0">
                <a:solidFill>
                  <a:srgbClr val="800000"/>
                </a:solidFill>
                <a:latin typeface="Arial" charset="0"/>
              </a:rPr>
              <a:t> </a:t>
            </a:r>
            <a:r>
              <a:rPr lang="en-US" sz="3200" b="1" dirty="0" smtClean="0">
                <a:solidFill>
                  <a:srgbClr val="800000"/>
                </a:solidFill>
                <a:latin typeface="Times New Roman" pitchFamily="18" charset="0"/>
              </a:rPr>
              <a:t>CHÍNH TẢ</a:t>
            </a:r>
            <a:endParaRPr lang="en-US" sz="32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0791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457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159916"/>
              </p:ext>
            </p:extLst>
          </p:nvPr>
        </p:nvGraphicFramePr>
        <p:xfrm>
          <a:off x="1219200" y="274638"/>
          <a:ext cx="609600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đệm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cuối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iê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tuyến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xôi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bầm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ươ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đôi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hiền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iê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30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696200" cy="40386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xôi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endParaRPr lang="en-US" altLang="en-US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n-US" altLang="en-US" sz="36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b)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7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altLang="en-US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endParaRPr lang="en-US" alt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 I</a:t>
            </a:r>
            <a:endParaRPr lang="en-US" alt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07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LOWERS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800600"/>
            <a:ext cx="11049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Chân thành cảm ơn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 thày cô giáo và các em học sinh</a:t>
            </a:r>
          </a:p>
        </p:txBody>
      </p:sp>
      <p:pic>
        <p:nvPicPr>
          <p:cNvPr id="6149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99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altLang="en-US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84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1601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26943" y="1645293"/>
            <a:ext cx="76883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51 </a:t>
            </a:r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con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3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14400"/>
            <a:ext cx="8229600" cy="1295400"/>
          </a:xfrm>
        </p:spPr>
        <p:txBody>
          <a:bodyPr/>
          <a:lstStyle/>
          <a:p>
            <a:pPr algn="ctr" eaLnBrk="1" hangingPunct="1"/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761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>
          <a:xfrm>
            <a:off x="914400" y="1219200"/>
            <a:ext cx="7315199" cy="3881437"/>
          </a:xfrm>
        </p:spPr>
        <p:txBody>
          <a:bodyPr>
            <a:noAutofit/>
          </a:bodyPr>
          <a:lstStyle/>
          <a:p>
            <a:pPr marL="0" indent="0" algn="just" eaLnBrk="1" hangingPunct="1">
              <a:lnSpc>
                <a:spcPct val="110000"/>
              </a:lnSpc>
              <a:buFont typeface="Wingdings 3" pitchFamily="18" charset="2"/>
              <a:buNone/>
            </a:pP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Ngãi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51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35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qua,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khuya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dậy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bươn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chải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cưu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51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nay, 48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thôn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Nay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62,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alt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1743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811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8229600" cy="1143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en-US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7000"/>
            <a:ext cx="8153400" cy="4525963"/>
          </a:xfrm>
        </p:spPr>
        <p:txBody>
          <a:bodyPr/>
          <a:lstStyle/>
          <a:p>
            <a:pPr marL="0" indent="0" algn="just" eaLnBrk="1" hangingPunct="1">
              <a:buFont typeface="Wingdings 3" pitchFamily="18" charset="2"/>
              <a:buNone/>
            </a:pPr>
            <a:r>
              <a:rPr lang="en-US" altLang="en-US" dirty="0" smtClean="0">
                <a:solidFill>
                  <a:srgbClr val="002060"/>
                </a:solidFill>
              </a:rPr>
              <a:t>   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bươn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chải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51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92" y="7620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812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khó,dễ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altLang="en-US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0"/>
            <a:ext cx="6577013" cy="4594225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dirty="0" smtClean="0">
                <a:solidFill>
                  <a:srgbClr val="002060"/>
                </a:solidFill>
              </a:rPr>
              <a:t>  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Ngãi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khuya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bươn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chải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cưu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56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43498"/>
            <a:ext cx="8229600" cy="2057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9144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793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87841" y="228600"/>
            <a:ext cx="7679959" cy="297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b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Con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tuyền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xôi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bầm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3600" dirty="0" smtClean="0">
              <a:solidFill>
                <a:schemeClr val="bg1"/>
              </a:solidFill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2971800"/>
            <a:ext cx="73152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302220"/>
              </p:ext>
            </p:extLst>
          </p:nvPr>
        </p:nvGraphicFramePr>
        <p:xfrm>
          <a:off x="1752600" y="3974253"/>
          <a:ext cx="58674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50"/>
                <a:gridCol w="1466850"/>
                <a:gridCol w="1466850"/>
                <a:gridCol w="146685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đệm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cuối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M: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tuyến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46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 - &amp;quot;Ôn bài cũ&amp;quot;&quot;/&gt;&lt;property id=&quot;20307&quot; value=&quot;258&quot;/&gt;&lt;/object&gt;&lt;object type=&quot;3&quot; unique_id=&quot;10005&quot;&gt;&lt;property id=&quot;20148&quot; value=&quot;5&quot;/&gt;&lt;property id=&quot;20300&quot; value=&quot;Slide 3 - &amp;quot;    Chính tả (Nghe - viết)&amp;quot;&quot;/&gt;&lt;property id=&quot;20307&quot; value=&quot;259&quot;/&gt;&lt;/object&gt;&lt;object type=&quot;3&quot; unique_id=&quot;10006&quot;&gt;&lt;property id=&quot;20148&quot; value=&quot;5&quot;/&gt;&lt;property id=&quot;20300&quot; value=&quot;Slide 4 - &amp;quot;Hướng dẫn học sinh nghe – viết&amp;quot;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 - &amp;quot;   Em hãy nêu nội dung của đoạn văn?&amp;quot;&quot;/&gt;&lt;property id=&quot;20307&quot; value=&quot;262&quot;/&gt;&lt;/object&gt;&lt;object type=&quot;3&quot; unique_id=&quot;10009&quot;&gt;&lt;property id=&quot;20148&quot; value=&quot;5&quot;/&gt;&lt;property id=&quot;20300&quot; value=&quot;Slide 7 - &amp;quot;Tìm các từ khó,dễ lẫn khi viết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Hướng dẫn học sinh làm bài tập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     Bài tập 2 a) Tìm các từ ngữ chứa tiếng ghi ở mỗi cột dọc trong các bảng sau:                                  &quot;/&gt;&lt;property id=&quot;20307&quot; value=&quot;265&quot;/&gt;&lt;/object&gt;&lt;object type=&quot;3&quot; unique_id=&quot;10012&quot;&gt;&lt;property id=&quot;20148&quot; value=&quot;5&quot;/&gt;&lt;property id=&quot;20300&quot; value=&quot;Slide 10 - &amp;quot;     Bài tập 2 a) Tìm các từ ngữ chứa tiếng ghi ở mỗi cột dọc trong các bảng sau:                                 &quot;/&gt;&lt;property id=&quot;20307&quot; value=&quot;266&quot;/&gt;&lt;/object&gt;&lt;object type=&quot;3&quot; unique_id=&quot;10013&quot;&gt;&lt;property id=&quot;20148&quot; value=&quot;5&quot;/&gt;&lt;property id=&quot;20300&quot; value=&quot;Slide 11 - &amp;quot;Bài tập 3:&amp;quot;&quot;/&gt;&lt;property id=&quot;20307&quot; value=&quot;267&quot;/&gt;&lt;/object&gt;&lt;object type=&quot;3&quot; unique_id=&quot;10014&quot;&gt;&lt;property id=&quot;20148&quot; value=&quot;5&quot;/&gt;&lt;property id=&quot;20300&quot; value=&quot;Slide 12 - &amp;quot;   Dòng thứ nhất là các tiếng đều chỉ tên con vật, dòng thứ hai các tiếng đều chỉ tên loài cây.&amp;quot;&quot;/&gt;&lt;property id=&quot;20307&quot; value=&quot;268&quot;/&gt;&lt;/object&gt;&lt;object type=&quot;3&quot; unique_id=&quot;10015&quot;&gt;&lt;property id=&quot;20148&quot; value=&quot;5&quot;/&gt;&lt;property id=&quot;20300&quot; value=&quot;Slide 13 - &amp;quot;Dặn dò&amp;quot;&quot;/&gt;&lt;property id=&quot;20307&quot; value=&quot;269&quot;/&gt;&lt;/object&gt;&lt;object type=&quot;3&quot; unique_id=&quot;10016&quot;&gt;&lt;property id=&quot;20148&quot; value=&quot;5&quot;/&gt;&lt;property id=&quot;20300&quot; value=&quot;Slide 14&quot;/&gt;&lt;property id=&quot;20307&quot; value=&quot;270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405</Words>
  <Application>Microsoft Office PowerPoint</Application>
  <PresentationFormat>On-screen Show (4:3)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 3</vt:lpstr>
      <vt:lpstr>Office Theme</vt:lpstr>
      <vt:lpstr>PowerPoint Presentation</vt:lpstr>
      <vt:lpstr>Ôn bài cũ</vt:lpstr>
      <vt:lpstr>    Chính tả (Nghe - viết)</vt:lpstr>
      <vt:lpstr>Hướng dẫn học sinh nghe – viết</vt:lpstr>
      <vt:lpstr>PowerPoint Presentation</vt:lpstr>
      <vt:lpstr>   Em hãy cho biết đoạn văn nói về ai?</vt:lpstr>
      <vt:lpstr>Tìm các từ khó,dễ lẫn khi viết</vt:lpstr>
      <vt:lpstr>Hướng dẫn học sinh làm bài tập</vt:lpstr>
      <vt:lpstr>Bài tập 2 a) Chép vần của từng tiếng trong câu thơ lục bát dưới đây vào mô hình cấu tạo vần:               Con ra tuyền tuyến xa xôi          Yêu bầm yêu nước cả đôi mẹ hiền </vt:lpstr>
      <vt:lpstr>PowerPoint Presentation</vt:lpstr>
      <vt:lpstr>        b) Tìm những tiếng bắt vần với nhau trong câu thơ trên</vt:lpstr>
      <vt:lpstr>Dặn dò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AutoBVT</cp:lastModifiedBy>
  <cp:revision>16</cp:revision>
  <dcterms:created xsi:type="dcterms:W3CDTF">2016-11-16T09:05:23Z</dcterms:created>
  <dcterms:modified xsi:type="dcterms:W3CDTF">2016-12-23T05:37:27Z</dcterms:modified>
</cp:coreProperties>
</file>